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/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Image"/>
          <p:cNvSpPr/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Image"/>
          <p:cNvSpPr/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22" name="Type a quote here."/>
          <p:cNvSpPr txBox="1"/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3" name="Johnny Appleseed"/>
          <p:cNvSpPr txBox="1"/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24" name="Text"/>
          <p:cNvSpPr txBox="1"/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/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33" name="Image"/>
          <p:cNvSpPr/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Johnny Appleseed"/>
          <p:cNvSpPr txBox="1"/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Line"/>
          <p:cNvSpPr/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Image"/>
          <p:cNvSpPr/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92" name="Image"/>
          <p:cNvSpPr/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Title Text"/>
          <p:cNvSpPr txBox="1"/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Relationship Id="rId4" Type="http://schemas.openxmlformats.org/officeDocument/2006/relationships/image" Target="../media/image12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Relationship Id="rId4" Type="http://schemas.openxmlformats.org/officeDocument/2006/relationships/image" Target="../media/image15.tif"/><Relationship Id="rId5" Type="http://schemas.openxmlformats.org/officeDocument/2006/relationships/image" Target="../media/image16.tif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tif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tif"/><Relationship Id="rId3" Type="http://schemas.openxmlformats.org/officeDocument/2006/relationships/image" Target="../media/image21.tif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tif"/><Relationship Id="rId3" Type="http://schemas.openxmlformats.org/officeDocument/2006/relationships/image" Target="../media/image21.tif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"/><Relationship Id="rId3" Type="http://schemas.openxmlformats.org/officeDocument/2006/relationships/image" Target="../media/image21.tif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tif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Write to market masterclas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350520">
              <a:defRPr sz="10200"/>
            </a:lvl1pPr>
          </a:lstStyle>
          <a:p>
            <a:pPr/>
            <a:r>
              <a:t>Write to market masterclass</a:t>
            </a:r>
          </a:p>
        </p:txBody>
      </p:sp>
      <p:sp>
        <p:nvSpPr>
          <p:cNvPr id="167" name="Chris fox present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Chris fox presents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he Rifter"/>
          <p:cNvSpPr txBox="1"/>
          <p:nvPr>
            <p:ph type="title"/>
          </p:nvPr>
        </p:nvSpPr>
        <p:spPr>
          <a:xfrm>
            <a:off x="406400" y="6874933"/>
            <a:ext cx="12192001" cy="2184765"/>
          </a:xfrm>
          <a:prstGeom prst="rect">
            <a:avLst/>
          </a:prstGeom>
        </p:spPr>
        <p:txBody>
          <a:bodyPr/>
          <a:lstStyle>
            <a:lvl1pPr algn="ctr" defTabSz="560831">
              <a:defRPr sz="16320"/>
            </a:lvl1pPr>
          </a:lstStyle>
          <a:p>
            <a:pPr/>
            <a:r>
              <a:t>The Rifter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1099" y="237066"/>
            <a:ext cx="4842602" cy="64568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rdan Gecko"/>
          <p:cNvSpPr txBox="1"/>
          <p:nvPr>
            <p:ph type="title"/>
          </p:nvPr>
        </p:nvSpPr>
        <p:spPr>
          <a:xfrm>
            <a:off x="406400" y="7051609"/>
            <a:ext cx="12192000" cy="2066992"/>
          </a:xfrm>
          <a:prstGeom prst="rect">
            <a:avLst/>
          </a:prstGeom>
        </p:spPr>
        <p:txBody>
          <a:bodyPr/>
          <a:lstStyle>
            <a:lvl1pPr algn="ctr" defTabSz="525779">
              <a:defRPr sz="15300"/>
            </a:lvl1pPr>
          </a:lstStyle>
          <a:p>
            <a:pPr/>
            <a:r>
              <a:t>Gordan Gecko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4116" y="228600"/>
            <a:ext cx="4836568" cy="6492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Lester burnham"/>
          <p:cNvSpPr txBox="1"/>
          <p:nvPr>
            <p:ph type="title"/>
          </p:nvPr>
        </p:nvSpPr>
        <p:spPr>
          <a:xfrm>
            <a:off x="406400" y="7051609"/>
            <a:ext cx="12192000" cy="2066992"/>
          </a:xfrm>
          <a:prstGeom prst="rect">
            <a:avLst/>
          </a:prstGeom>
        </p:spPr>
        <p:txBody>
          <a:bodyPr/>
          <a:lstStyle>
            <a:lvl1pPr algn="ctr" defTabSz="525779">
              <a:defRPr sz="15300"/>
            </a:lvl1pPr>
          </a:lstStyle>
          <a:p>
            <a:pPr/>
            <a:r>
              <a:t>Lester burnham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541" y="359833"/>
            <a:ext cx="11275718" cy="6220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Bad country song"/>
          <p:cNvSpPr txBox="1"/>
          <p:nvPr>
            <p:ph type="title"/>
          </p:nvPr>
        </p:nvSpPr>
        <p:spPr>
          <a:xfrm>
            <a:off x="406400" y="7051609"/>
            <a:ext cx="12192000" cy="2066992"/>
          </a:xfrm>
          <a:prstGeom prst="rect">
            <a:avLst/>
          </a:prstGeom>
        </p:spPr>
        <p:txBody>
          <a:bodyPr/>
          <a:lstStyle>
            <a:lvl1pPr defTabSz="525779">
              <a:defRPr sz="15300"/>
            </a:lvl1pPr>
          </a:lstStyle>
          <a:p>
            <a:pPr/>
            <a:r>
              <a:t>Bad country song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2087" y="690595"/>
            <a:ext cx="10660626" cy="5996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wshank Redemption"/>
          <p:cNvSpPr txBox="1"/>
          <p:nvPr>
            <p:ph type="title"/>
          </p:nvPr>
        </p:nvSpPr>
        <p:spPr>
          <a:xfrm>
            <a:off x="406400" y="7051609"/>
            <a:ext cx="12192000" cy="2066992"/>
          </a:xfrm>
          <a:prstGeom prst="rect">
            <a:avLst/>
          </a:prstGeom>
        </p:spPr>
        <p:txBody>
          <a:bodyPr/>
          <a:lstStyle>
            <a:lvl1pPr defTabSz="403097">
              <a:defRPr sz="11730"/>
            </a:lvl1pPr>
          </a:lstStyle>
          <a:p>
            <a:pPr/>
            <a:r>
              <a:t>Shawshank Redemption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926" y="489604"/>
            <a:ext cx="10716948" cy="6021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oastmasters"/>
          <p:cNvSpPr txBox="1"/>
          <p:nvPr>
            <p:ph type="title"/>
          </p:nvPr>
        </p:nvSpPr>
        <p:spPr>
          <a:xfrm>
            <a:off x="406400" y="7060076"/>
            <a:ext cx="12192000" cy="2066992"/>
          </a:xfrm>
          <a:prstGeom prst="rect">
            <a:avLst/>
          </a:prstGeom>
        </p:spPr>
        <p:txBody>
          <a:bodyPr/>
          <a:lstStyle>
            <a:lvl1pPr algn="ctr" defTabSz="525779">
              <a:defRPr sz="15300"/>
            </a:lvl1pPr>
          </a:lstStyle>
          <a:p>
            <a:pPr/>
            <a:r>
              <a:t>Toastmasters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880" y="347133"/>
            <a:ext cx="8733040" cy="6549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Making my own luck"/>
          <p:cNvSpPr txBox="1"/>
          <p:nvPr>
            <p:ph type="title"/>
          </p:nvPr>
        </p:nvSpPr>
        <p:spPr>
          <a:xfrm>
            <a:off x="406400" y="6957780"/>
            <a:ext cx="12192000" cy="2533354"/>
          </a:xfrm>
          <a:prstGeom prst="rect">
            <a:avLst/>
          </a:prstGeom>
        </p:spPr>
        <p:txBody>
          <a:bodyPr/>
          <a:lstStyle>
            <a:lvl1pPr algn="ctr" defTabSz="461518">
              <a:defRPr sz="13430"/>
            </a:lvl1pPr>
          </a:lstStyle>
          <a:p>
            <a:pPr/>
            <a:r>
              <a:t>Making my own luck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5980" y="423333"/>
            <a:ext cx="6012840" cy="6012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ight Place, Right Time"/>
          <p:cNvSpPr txBox="1"/>
          <p:nvPr>
            <p:ph type="title"/>
          </p:nvPr>
        </p:nvSpPr>
        <p:spPr>
          <a:xfrm>
            <a:off x="406400" y="6957780"/>
            <a:ext cx="12192000" cy="2533354"/>
          </a:xfrm>
          <a:prstGeom prst="rect">
            <a:avLst/>
          </a:prstGeom>
        </p:spPr>
        <p:txBody>
          <a:bodyPr/>
          <a:lstStyle>
            <a:lvl1pPr defTabSz="414781">
              <a:defRPr sz="12070"/>
            </a:lvl1pPr>
          </a:lstStyle>
          <a:p>
            <a:pPr/>
            <a:r>
              <a:t>Right Place, Right Time</a:t>
            </a:r>
          </a:p>
        </p:txBody>
      </p:sp>
      <p:pic>
        <p:nvPicPr>
          <p:cNvPr id="209" name="eric-topol-stephen-colbert.jpg" descr="eric-topol-stephen-colbe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5507" y="435239"/>
            <a:ext cx="8493786" cy="5673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Impress a girl"/>
          <p:cNvSpPr txBox="1"/>
          <p:nvPr>
            <p:ph type="title"/>
          </p:nvPr>
        </p:nvSpPr>
        <p:spPr>
          <a:xfrm>
            <a:off x="406400" y="6851683"/>
            <a:ext cx="12192000" cy="233465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Impress a girl</a:t>
            </a:r>
          </a:p>
        </p:txBody>
      </p:sp>
      <p:pic>
        <p:nvPicPr>
          <p:cNvPr id="212" name="Chris+Lisa-192.jpg" descr="Chris+Lisa-1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2471" y="498673"/>
            <a:ext cx="8099858" cy="540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My first novel"/>
          <p:cNvSpPr txBox="1"/>
          <p:nvPr>
            <p:ph type="title"/>
          </p:nvPr>
        </p:nvSpPr>
        <p:spPr>
          <a:xfrm>
            <a:off x="406400" y="6851683"/>
            <a:ext cx="12192000" cy="233465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My first novel</a:t>
            </a:r>
          </a:p>
        </p:txBody>
      </p:sp>
      <p:pic>
        <p:nvPicPr>
          <p:cNvPr id="215" name="FrontCover.jpg" descr="FrontCov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0786" y="391550"/>
            <a:ext cx="4423228" cy="6014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omething to take notes with"/>
          <p:cNvSpPr txBox="1"/>
          <p:nvPr>
            <p:ph type="title"/>
          </p:nvPr>
        </p:nvSpPr>
        <p:spPr>
          <a:xfrm>
            <a:off x="406400" y="2616200"/>
            <a:ext cx="12192000" cy="4521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Something to take notes with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uess when I started writing to market?"/>
          <p:cNvSpPr txBox="1"/>
          <p:nvPr>
            <p:ph type="title"/>
          </p:nvPr>
        </p:nvSpPr>
        <p:spPr>
          <a:xfrm>
            <a:off x="406400" y="6541061"/>
            <a:ext cx="12192000" cy="2018739"/>
          </a:xfrm>
          <a:prstGeom prst="rect">
            <a:avLst/>
          </a:prstGeom>
        </p:spPr>
        <p:txBody>
          <a:bodyPr/>
          <a:lstStyle>
            <a:lvl1pPr algn="ctr" defTabSz="257047">
              <a:defRPr sz="7480"/>
            </a:lvl1pPr>
          </a:lstStyle>
          <a:p>
            <a:pPr/>
            <a:r>
              <a:t>Guess when I started writing to market?</a:t>
            </a:r>
          </a:p>
        </p:txBody>
      </p:sp>
      <p:pic>
        <p:nvPicPr>
          <p:cNvPr id="218" name="Screen Shot 2018-09-03 at 10.00.37 AM.png" descr="Screen Shot 2018-09-03 at 10.00.3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400" y="524470"/>
            <a:ext cx="11684000" cy="554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What is writing to marke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993">
              <a:defRPr sz="9690"/>
            </a:lvl1pPr>
          </a:lstStyle>
          <a:p>
            <a:pPr/>
            <a:r>
              <a:t>What is writing to market?</a:t>
            </a:r>
          </a:p>
        </p:txBody>
      </p:sp>
      <p:sp>
        <p:nvSpPr>
          <p:cNvPr id="221" name="Part on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 one</a:t>
            </a:r>
          </a:p>
        </p:txBody>
      </p:sp>
      <p:pic>
        <p:nvPicPr>
          <p:cNvPr id="222" name="Write-to-market-2500x1563-Amazon-Smashwords-Kobo-Apple.jpg" descr="Write-to-market-2500x1563-Amazon-Smashwords-Kobo-App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293" y="839841"/>
            <a:ext cx="5047814" cy="8073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nant #1-…"/>
          <p:cNvSpPr txBox="1"/>
          <p:nvPr>
            <p:ph type="title"/>
          </p:nvPr>
        </p:nvSpPr>
        <p:spPr>
          <a:xfrm>
            <a:off x="406400" y="5816665"/>
            <a:ext cx="12192000" cy="2743135"/>
          </a:xfrm>
          <a:prstGeom prst="rect">
            <a:avLst/>
          </a:prstGeom>
        </p:spPr>
        <p:txBody>
          <a:bodyPr/>
          <a:lstStyle/>
          <a:p>
            <a:pPr algn="ctr" defTabSz="233679">
              <a:defRPr sz="6800"/>
            </a:pPr>
            <a:r>
              <a:t>Tenant #1- </a:t>
            </a:r>
          </a:p>
          <a:p>
            <a:pPr algn="ctr" defTabSz="233679">
              <a:defRPr sz="6800"/>
            </a:pPr>
            <a:r>
              <a:t>identify your audience </a:t>
            </a:r>
          </a:p>
          <a:p>
            <a:pPr algn="ctr" defTabSz="233679">
              <a:defRPr sz="6800"/>
            </a:pPr>
            <a:r>
              <a:t>before you start writing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0373" y="368300"/>
            <a:ext cx="5124054" cy="5124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How old is your audience?"/>
          <p:cNvSpPr txBox="1"/>
          <p:nvPr>
            <p:ph type="title"/>
          </p:nvPr>
        </p:nvSpPr>
        <p:spPr>
          <a:xfrm>
            <a:off x="406400" y="7174772"/>
            <a:ext cx="12192000" cy="1385028"/>
          </a:xfrm>
          <a:prstGeom prst="rect">
            <a:avLst/>
          </a:prstGeom>
        </p:spPr>
        <p:txBody>
          <a:bodyPr/>
          <a:lstStyle>
            <a:lvl1pPr algn="ctr" defTabSz="344677">
              <a:defRPr sz="10030"/>
            </a:lvl1pPr>
          </a:lstStyle>
          <a:p>
            <a:pPr/>
            <a:r>
              <a:t>How old is your audience?</a:t>
            </a: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4394" y="501054"/>
            <a:ext cx="9976012" cy="6235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nant #2-…"/>
          <p:cNvSpPr txBox="1"/>
          <p:nvPr>
            <p:ph type="title"/>
          </p:nvPr>
        </p:nvSpPr>
        <p:spPr>
          <a:xfrm>
            <a:off x="406400" y="6595400"/>
            <a:ext cx="12192000" cy="1964400"/>
          </a:xfrm>
          <a:prstGeom prst="rect">
            <a:avLst/>
          </a:prstGeom>
        </p:spPr>
        <p:txBody>
          <a:bodyPr/>
          <a:lstStyle/>
          <a:p>
            <a:pPr algn="ctr" defTabSz="251206">
              <a:defRPr sz="7310"/>
            </a:pPr>
            <a:r>
              <a:t>Tenant #2-</a:t>
            </a:r>
          </a:p>
          <a:p>
            <a:pPr algn="ctr" defTabSz="251206">
              <a:defRPr sz="7310"/>
            </a:pPr>
            <a:r>
              <a:t>understand emotional resonance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6793" y="442383"/>
            <a:ext cx="8591214" cy="5723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nant #3-…"/>
          <p:cNvSpPr txBox="1"/>
          <p:nvPr>
            <p:ph type="title"/>
          </p:nvPr>
        </p:nvSpPr>
        <p:spPr>
          <a:xfrm>
            <a:off x="406399" y="6542120"/>
            <a:ext cx="12192001" cy="2009214"/>
          </a:xfrm>
          <a:prstGeom prst="rect">
            <a:avLst/>
          </a:prstGeom>
        </p:spPr>
        <p:txBody>
          <a:bodyPr/>
          <a:lstStyle/>
          <a:p>
            <a:pPr algn="ctr" defTabSz="251206">
              <a:defRPr sz="7310"/>
            </a:pPr>
            <a:r>
              <a:t>Tenant #3- </a:t>
            </a:r>
          </a:p>
          <a:p>
            <a:pPr algn="ctr" defTabSz="251206">
              <a:defRPr sz="7310"/>
            </a:pPr>
            <a:r>
              <a:t>Write what you love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1054" y="776948"/>
            <a:ext cx="4782692" cy="478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ind your sweet spot"/>
          <p:cNvSpPr txBox="1"/>
          <p:nvPr>
            <p:ph type="title"/>
          </p:nvPr>
        </p:nvSpPr>
        <p:spPr>
          <a:xfrm>
            <a:off x="406400" y="6419155"/>
            <a:ext cx="12192000" cy="2140645"/>
          </a:xfrm>
          <a:prstGeom prst="rect">
            <a:avLst/>
          </a:prstGeom>
        </p:spPr>
        <p:txBody>
          <a:bodyPr/>
          <a:lstStyle>
            <a:lvl1pPr defTabSz="443991">
              <a:defRPr sz="12920"/>
            </a:lvl1pPr>
          </a:lstStyle>
          <a:p>
            <a:pPr/>
            <a:r>
              <a:t>Find your sweet spot</a:t>
            </a:r>
          </a:p>
        </p:txBody>
      </p:sp>
      <p:pic>
        <p:nvPicPr>
          <p:cNvPr id="237" name="Stuff I wantto write.png" descr="Stuff I wantto wr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6497" y="485212"/>
            <a:ext cx="7291806" cy="5468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What genres…"/>
          <p:cNvSpPr txBox="1"/>
          <p:nvPr>
            <p:ph type="title"/>
          </p:nvPr>
        </p:nvSpPr>
        <p:spPr>
          <a:xfrm>
            <a:off x="406400" y="1217298"/>
            <a:ext cx="12192001" cy="7319004"/>
          </a:xfrm>
          <a:prstGeom prst="rect">
            <a:avLst/>
          </a:prstGeom>
        </p:spPr>
        <p:txBody>
          <a:bodyPr/>
          <a:lstStyle/>
          <a:p>
            <a:pPr algn="ctr" defTabSz="484886">
              <a:defRPr sz="14109"/>
            </a:pPr>
            <a:r>
              <a:t>What genres </a:t>
            </a:r>
          </a:p>
          <a:p>
            <a:pPr algn="ctr" defTabSz="484886">
              <a:defRPr sz="14109"/>
            </a:pPr>
            <a:r>
              <a:t>do you want to write to market?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How do I know it works?"/>
          <p:cNvSpPr txBox="1"/>
          <p:nvPr>
            <p:ph type="title"/>
          </p:nvPr>
        </p:nvSpPr>
        <p:spPr>
          <a:xfrm>
            <a:off x="406400" y="6425505"/>
            <a:ext cx="12192000" cy="2140645"/>
          </a:xfrm>
          <a:prstGeom prst="rect">
            <a:avLst/>
          </a:prstGeom>
        </p:spPr>
        <p:txBody>
          <a:bodyPr/>
          <a:lstStyle>
            <a:lvl1pPr algn="ctr" defTabSz="385572">
              <a:defRPr sz="11220"/>
            </a:lvl1pPr>
          </a:lstStyle>
          <a:p>
            <a:pPr/>
            <a:r>
              <a:t>How do I know it works?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6681" y="1004358"/>
            <a:ext cx="4571439" cy="4571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21 Day Novel Challenge"/>
          <p:cNvSpPr txBox="1"/>
          <p:nvPr>
            <p:ph type="title"/>
          </p:nvPr>
        </p:nvSpPr>
        <p:spPr>
          <a:xfrm>
            <a:off x="550333" y="7101350"/>
            <a:ext cx="12192001" cy="1591800"/>
          </a:xfrm>
          <a:prstGeom prst="rect">
            <a:avLst/>
          </a:prstGeom>
        </p:spPr>
        <p:txBody>
          <a:bodyPr/>
          <a:lstStyle>
            <a:lvl1pPr algn="ctr" defTabSz="397256">
              <a:defRPr sz="11560"/>
            </a:lvl1pPr>
          </a:lstStyle>
          <a:p>
            <a:pPr/>
            <a:r>
              <a:t>21 Day Novel Challenge</a:t>
            </a:r>
          </a:p>
        </p:txBody>
      </p:sp>
      <p:pic>
        <p:nvPicPr>
          <p:cNvPr id="245" name="21 Day 00 Intro- thumb.png" descr="21 Day 00 Intro- thum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0613" y="454823"/>
            <a:ext cx="10291441" cy="5787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 smartphone or tablet"/>
          <p:cNvSpPr txBox="1"/>
          <p:nvPr>
            <p:ph type="title"/>
          </p:nvPr>
        </p:nvSpPr>
        <p:spPr>
          <a:xfrm>
            <a:off x="406400" y="2616200"/>
            <a:ext cx="12192000" cy="4521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 smartphone or tablet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poilers…"/>
          <p:cNvSpPr txBox="1"/>
          <p:nvPr>
            <p:ph type="title"/>
          </p:nvPr>
        </p:nvSpPr>
        <p:spPr>
          <a:xfrm>
            <a:off x="406399" y="2605368"/>
            <a:ext cx="12192001" cy="4542864"/>
          </a:xfrm>
          <a:prstGeom prst="rect">
            <a:avLst/>
          </a:prstGeom>
        </p:spPr>
        <p:txBody>
          <a:bodyPr/>
          <a:lstStyle/>
          <a:p>
            <a:pPr algn="ctr"/>
            <a:r>
              <a:t>Spoilers</a:t>
            </a:r>
          </a:p>
          <a:p>
            <a:pPr algn="ctr"/>
            <a:r>
              <a:t>It worked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But Why…"/>
          <p:cNvSpPr txBox="1"/>
          <p:nvPr>
            <p:ph type="title"/>
          </p:nvPr>
        </p:nvSpPr>
        <p:spPr>
          <a:xfrm>
            <a:off x="406400" y="2824559"/>
            <a:ext cx="12192000" cy="4104482"/>
          </a:xfrm>
          <a:prstGeom prst="rect">
            <a:avLst/>
          </a:prstGeom>
        </p:spPr>
        <p:txBody>
          <a:bodyPr/>
          <a:lstStyle/>
          <a:p>
            <a:pPr algn="ctr" defTabSz="537463">
              <a:defRPr sz="15640"/>
            </a:pPr>
            <a:r>
              <a:t>But Why </a:t>
            </a:r>
          </a:p>
          <a:p>
            <a:pPr algn="ctr" defTabSz="537463">
              <a:defRPr sz="15640"/>
            </a:pPr>
            <a:r>
              <a:t>did it work?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Because I did…"/>
          <p:cNvSpPr txBox="1"/>
          <p:nvPr>
            <p:ph type="title"/>
          </p:nvPr>
        </p:nvSpPr>
        <p:spPr>
          <a:xfrm>
            <a:off x="406400" y="2911508"/>
            <a:ext cx="12192001" cy="3930584"/>
          </a:xfrm>
          <a:prstGeom prst="rect">
            <a:avLst/>
          </a:prstGeom>
        </p:spPr>
        <p:txBody>
          <a:bodyPr/>
          <a:lstStyle/>
          <a:p>
            <a:pPr algn="ctr" defTabSz="514095">
              <a:defRPr sz="14960"/>
            </a:pPr>
            <a:r>
              <a:t>Because I did </a:t>
            </a:r>
          </a:p>
          <a:p>
            <a:pPr algn="ctr" defTabSz="514095">
              <a:defRPr sz="14960"/>
            </a:pPr>
            <a:r>
              <a:t>everything right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…not initially mind you"/>
          <p:cNvSpPr txBox="1"/>
          <p:nvPr/>
        </p:nvSpPr>
        <p:spPr>
          <a:xfrm>
            <a:off x="406400" y="3890516"/>
            <a:ext cx="12192001" cy="197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385572">
              <a:lnSpc>
                <a:spcPct val="80000"/>
              </a:lnSpc>
              <a:spcBef>
                <a:spcPts val="0"/>
              </a:spcBef>
              <a:defRPr cap="all" sz="1122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…not initially mind 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Initial cover art"/>
          <p:cNvSpPr txBox="1"/>
          <p:nvPr>
            <p:ph type="title"/>
          </p:nvPr>
        </p:nvSpPr>
        <p:spPr>
          <a:xfrm>
            <a:off x="406400" y="6587232"/>
            <a:ext cx="12192000" cy="1972568"/>
          </a:xfrm>
          <a:prstGeom prst="rect">
            <a:avLst/>
          </a:prstGeom>
        </p:spPr>
        <p:txBody>
          <a:bodyPr/>
          <a:lstStyle>
            <a:lvl1pPr algn="ctr" defTabSz="502412">
              <a:defRPr sz="14620"/>
            </a:lvl1pPr>
          </a:lstStyle>
          <a:p>
            <a:pPr/>
            <a:r>
              <a:t>Initial cover art</a:t>
            </a:r>
          </a:p>
        </p:txBody>
      </p:sp>
      <p:pic>
        <p:nvPicPr>
          <p:cNvPr id="256" name="Exiled.jpg" descr="Exil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799" y="426728"/>
            <a:ext cx="11277202" cy="5732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What readers see"/>
          <p:cNvSpPr txBox="1"/>
          <p:nvPr>
            <p:ph type="title"/>
          </p:nvPr>
        </p:nvSpPr>
        <p:spPr>
          <a:xfrm>
            <a:off x="406400" y="6587232"/>
            <a:ext cx="12192000" cy="1972568"/>
          </a:xfrm>
          <a:prstGeom prst="rect">
            <a:avLst/>
          </a:prstGeom>
        </p:spPr>
        <p:txBody>
          <a:bodyPr/>
          <a:lstStyle>
            <a:lvl1pPr algn="ctr" defTabSz="502412">
              <a:defRPr sz="14620"/>
            </a:lvl1pPr>
          </a:lstStyle>
          <a:p>
            <a:pPr/>
            <a:r>
              <a:t>What readers see</a:t>
            </a:r>
          </a:p>
        </p:txBody>
      </p:sp>
      <p:pic>
        <p:nvPicPr>
          <p:cNvPr id="259" name="Exiled ecover.jpg" descr="Exiled ecov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0869" y="326694"/>
            <a:ext cx="3823062" cy="6114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he Resulting Novel"/>
          <p:cNvSpPr txBox="1"/>
          <p:nvPr>
            <p:ph type="title"/>
          </p:nvPr>
        </p:nvSpPr>
        <p:spPr>
          <a:xfrm>
            <a:off x="406400" y="6819304"/>
            <a:ext cx="12192000" cy="1740496"/>
          </a:xfrm>
          <a:prstGeom prst="rect">
            <a:avLst/>
          </a:prstGeom>
        </p:spPr>
        <p:txBody>
          <a:bodyPr/>
          <a:lstStyle>
            <a:lvl1pPr algn="ctr" defTabSz="438150">
              <a:defRPr sz="12750"/>
            </a:lvl1pPr>
          </a:lstStyle>
          <a:p>
            <a:pPr/>
            <a:r>
              <a:t>The Resulting Novel</a:t>
            </a:r>
          </a:p>
        </p:txBody>
      </p:sp>
      <p:pic>
        <p:nvPicPr>
          <p:cNvPr id="262" name="destroyersmall.jpg" descr="destroyer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3753" y="428360"/>
            <a:ext cx="4097294" cy="5883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Writing to Market…"/>
          <p:cNvSpPr txBox="1"/>
          <p:nvPr>
            <p:ph type="title"/>
          </p:nvPr>
        </p:nvSpPr>
        <p:spPr>
          <a:xfrm>
            <a:off x="406400" y="2616200"/>
            <a:ext cx="12192000" cy="4521200"/>
          </a:xfrm>
          <a:prstGeom prst="rect">
            <a:avLst/>
          </a:prstGeom>
        </p:spPr>
        <p:txBody>
          <a:bodyPr/>
          <a:lstStyle/>
          <a:p>
            <a:pPr algn="ctr" defTabSz="397256">
              <a:defRPr sz="11560"/>
            </a:pPr>
            <a:r>
              <a:t>Writing to Market </a:t>
            </a:r>
          </a:p>
          <a:p>
            <a:pPr algn="ctr" defTabSz="397256">
              <a:defRPr sz="11560"/>
            </a:pPr>
            <a:r>
              <a:t>vs</a:t>
            </a:r>
          </a:p>
          <a:p>
            <a:pPr algn="ctr" defTabSz="397256">
              <a:defRPr sz="11560"/>
            </a:pPr>
            <a:r>
              <a:t> writing to trend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Writing to trend"/>
          <p:cNvSpPr txBox="1"/>
          <p:nvPr>
            <p:ph type="title"/>
          </p:nvPr>
        </p:nvSpPr>
        <p:spPr>
          <a:xfrm>
            <a:off x="406400" y="7173118"/>
            <a:ext cx="12192001" cy="2030149"/>
          </a:xfrm>
          <a:prstGeom prst="rect">
            <a:avLst/>
          </a:prstGeom>
        </p:spPr>
        <p:txBody>
          <a:bodyPr/>
          <a:lstStyle>
            <a:lvl1pPr algn="ctr" defTabSz="519937">
              <a:defRPr sz="15130"/>
            </a:lvl1pPr>
          </a:lstStyle>
          <a:p>
            <a:pPr/>
            <a:r>
              <a:t>Writing to trend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045" y="948266"/>
            <a:ext cx="3450727" cy="51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7036" y="948266"/>
            <a:ext cx="3450728" cy="51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59028" y="956733"/>
            <a:ext cx="3450727" cy="5181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Are you…"/>
          <p:cNvSpPr txBox="1"/>
          <p:nvPr>
            <p:ph type="title"/>
          </p:nvPr>
        </p:nvSpPr>
        <p:spPr>
          <a:xfrm>
            <a:off x="406400" y="2616200"/>
            <a:ext cx="12192001" cy="4521201"/>
          </a:xfrm>
          <a:prstGeom prst="rect">
            <a:avLst/>
          </a:prstGeom>
        </p:spPr>
        <p:txBody>
          <a:bodyPr/>
          <a:lstStyle/>
          <a:p>
            <a:pPr algn="ctr"/>
            <a:r>
              <a:t>Are you </a:t>
            </a:r>
          </a:p>
          <a:p>
            <a:pPr algn="ctr"/>
            <a:r>
              <a:t>selling out?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wnload this presentation:…"/>
          <p:cNvSpPr txBox="1"/>
          <p:nvPr>
            <p:ph type="title"/>
          </p:nvPr>
        </p:nvSpPr>
        <p:spPr>
          <a:xfrm>
            <a:off x="406400" y="2616200"/>
            <a:ext cx="12192000" cy="4521200"/>
          </a:xfrm>
          <a:prstGeom prst="rect">
            <a:avLst/>
          </a:prstGeom>
        </p:spPr>
        <p:txBody>
          <a:bodyPr/>
          <a:lstStyle/>
          <a:p>
            <a:pPr algn="ctr" defTabSz="327152">
              <a:defRPr sz="9520"/>
            </a:pPr>
            <a:r>
              <a:t>Download this presentation:</a:t>
            </a:r>
          </a:p>
          <a:p>
            <a:pPr algn="ctr" defTabSz="327152">
              <a:defRPr sz="9520"/>
            </a:pPr>
          </a:p>
          <a:p>
            <a:pPr algn="ctr" defTabSz="327152">
              <a:defRPr sz="9520"/>
            </a:pPr>
            <a:r>
              <a:t>chrisfoxwrites.com/pnwa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Questions so far?"/>
          <p:cNvSpPr txBox="1"/>
          <p:nvPr>
            <p:ph type="title"/>
          </p:nvPr>
        </p:nvSpPr>
        <p:spPr>
          <a:xfrm>
            <a:off x="406400" y="3890516"/>
            <a:ext cx="12192000" cy="1972568"/>
          </a:xfrm>
          <a:prstGeom prst="rect">
            <a:avLst/>
          </a:prstGeom>
        </p:spPr>
        <p:txBody>
          <a:bodyPr/>
          <a:lstStyle>
            <a:lvl1pPr algn="ctr" defTabSz="502412">
              <a:defRPr sz="14620"/>
            </a:lvl1pPr>
          </a:lstStyle>
          <a:p>
            <a:pPr/>
            <a:r>
              <a:t>Questions so far?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searching your mark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0520">
              <a:defRPr sz="10200"/>
            </a:lvl1pPr>
          </a:lstStyle>
          <a:p>
            <a:pPr/>
            <a:r>
              <a:t>Researching your market</a:t>
            </a:r>
          </a:p>
        </p:txBody>
      </p:sp>
      <p:sp>
        <p:nvSpPr>
          <p:cNvPr id="276" name="Part two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 two</a:t>
            </a:r>
          </a:p>
        </p:txBody>
      </p:sp>
      <p:pic>
        <p:nvPicPr>
          <p:cNvPr id="277" name="Write-to-market-2500x1563-Amazon-Smashwords-Kobo-Apple.jpg" descr="Write-to-market-2500x1563-Amazon-Smashwords-Kobo-App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293" y="839841"/>
            <a:ext cx="5047814" cy="8073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Become your…"/>
          <p:cNvSpPr txBox="1"/>
          <p:nvPr>
            <p:ph type="title"/>
          </p:nvPr>
        </p:nvSpPr>
        <p:spPr>
          <a:xfrm>
            <a:off x="406400" y="1975908"/>
            <a:ext cx="12192001" cy="5801784"/>
          </a:xfrm>
          <a:prstGeom prst="rect">
            <a:avLst/>
          </a:prstGeom>
        </p:spPr>
        <p:txBody>
          <a:bodyPr/>
          <a:lstStyle/>
          <a:p>
            <a:pPr algn="ctr"/>
            <a:r>
              <a:t>Become your </a:t>
            </a:r>
          </a:p>
          <a:p>
            <a:pPr algn="ctr"/>
            <a:r>
              <a:t>target reader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tudying Amazon Charts"/>
          <p:cNvSpPr txBox="1"/>
          <p:nvPr>
            <p:ph type="title"/>
          </p:nvPr>
        </p:nvSpPr>
        <p:spPr>
          <a:xfrm>
            <a:off x="406399" y="6967372"/>
            <a:ext cx="12192001" cy="2140645"/>
          </a:xfrm>
          <a:prstGeom prst="rect">
            <a:avLst/>
          </a:prstGeom>
        </p:spPr>
        <p:txBody>
          <a:bodyPr/>
          <a:lstStyle>
            <a:lvl1pPr defTabSz="385572">
              <a:defRPr sz="11220"/>
            </a:lvl1pPr>
          </a:lstStyle>
          <a:p>
            <a:pPr/>
            <a:r>
              <a:t>Studying Amazon Charts</a:t>
            </a:r>
          </a:p>
        </p:txBody>
      </p:sp>
      <p:pic>
        <p:nvPicPr>
          <p:cNvPr id="282" name="Screen Shot 2018-09-06 at 9.23.41 AM.png" descr="Screen Shot 2018-09-06 at 9.23.4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639" y="426772"/>
            <a:ext cx="10307522" cy="596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Browsing categories"/>
          <p:cNvSpPr txBox="1"/>
          <p:nvPr>
            <p:ph type="title"/>
          </p:nvPr>
        </p:nvSpPr>
        <p:spPr>
          <a:xfrm>
            <a:off x="5198533" y="2785748"/>
            <a:ext cx="7238968" cy="4182104"/>
          </a:xfrm>
          <a:prstGeom prst="rect">
            <a:avLst/>
          </a:prstGeom>
        </p:spPr>
        <p:txBody>
          <a:bodyPr/>
          <a:lstStyle>
            <a:lvl1pPr defTabSz="514095">
              <a:defRPr sz="14960"/>
            </a:lvl1pPr>
          </a:lstStyle>
          <a:p>
            <a:pPr/>
            <a:r>
              <a:t>Browsing categories</a:t>
            </a:r>
          </a:p>
        </p:txBody>
      </p:sp>
      <p:pic>
        <p:nvPicPr>
          <p:cNvPr id="285" name="Screen Shot 2018-09-06 at 9.24.37 AM.png" descr="Screen Shot 2018-09-06 at 9.24.3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5206" y="317227"/>
            <a:ext cx="2597519" cy="9119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ubcategories"/>
          <p:cNvSpPr txBox="1"/>
          <p:nvPr>
            <p:ph type="title"/>
          </p:nvPr>
        </p:nvSpPr>
        <p:spPr>
          <a:xfrm>
            <a:off x="4834466" y="3690987"/>
            <a:ext cx="7803722" cy="2371626"/>
          </a:xfrm>
          <a:prstGeom prst="rect">
            <a:avLst/>
          </a:prstGeom>
        </p:spPr>
        <p:txBody>
          <a:bodyPr/>
          <a:lstStyle>
            <a:lvl1pPr defTabSz="414781">
              <a:defRPr sz="12070"/>
            </a:lvl1pPr>
          </a:lstStyle>
          <a:p>
            <a:pPr/>
            <a:r>
              <a:t>Subcategories</a:t>
            </a:r>
          </a:p>
        </p:txBody>
      </p:sp>
      <p:pic>
        <p:nvPicPr>
          <p:cNvPr id="288" name="Screen Shot 2018-09-06 at 9.26.43 AM.png" descr="Screen Shot 2018-09-06 at 9.26.4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022" y="571499"/>
            <a:ext cx="3517901" cy="861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enre page"/>
          <p:cNvSpPr txBox="1"/>
          <p:nvPr>
            <p:ph type="title"/>
          </p:nvPr>
        </p:nvSpPr>
        <p:spPr>
          <a:xfrm>
            <a:off x="406400" y="7043572"/>
            <a:ext cx="12192000" cy="2140645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Genre page</a:t>
            </a:r>
          </a:p>
        </p:txBody>
      </p:sp>
      <p:pic>
        <p:nvPicPr>
          <p:cNvPr id="291" name="Screen Shot 2018-09-10 at 7.35.40 AM.png" descr="Screen Shot 2018-09-10 at 7.35.4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234" y="715134"/>
            <a:ext cx="12326332" cy="5871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elect a book"/>
          <p:cNvSpPr txBox="1"/>
          <p:nvPr>
            <p:ph type="title"/>
          </p:nvPr>
        </p:nvSpPr>
        <p:spPr>
          <a:xfrm>
            <a:off x="406399" y="6992772"/>
            <a:ext cx="12192001" cy="2140645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Select a book</a:t>
            </a:r>
          </a:p>
        </p:txBody>
      </p:sp>
      <p:pic>
        <p:nvPicPr>
          <p:cNvPr id="294" name="Screen Shot 2018-09-06 at 9.16.29 AM.png" descr="Screen Shot 2018-09-06 at 9.16.2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3656" y="294143"/>
            <a:ext cx="10357488" cy="6511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Find its rank"/>
          <p:cNvSpPr txBox="1"/>
          <p:nvPr>
            <p:ph type="title"/>
          </p:nvPr>
        </p:nvSpPr>
        <p:spPr>
          <a:xfrm>
            <a:off x="406399" y="6984305"/>
            <a:ext cx="12192001" cy="2140645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Find its rank</a:t>
            </a:r>
          </a:p>
        </p:txBody>
      </p:sp>
      <p:pic>
        <p:nvPicPr>
          <p:cNvPr id="297" name="Screen Shot 2018-09-10 at 7.58.47 AM.png" descr="Screen Shot 2018-09-10 at 7.58.4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391" y="1865279"/>
            <a:ext cx="11770018" cy="1645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peat for…"/>
          <p:cNvSpPr txBox="1"/>
          <p:nvPr>
            <p:ph type="title"/>
          </p:nvPr>
        </p:nvSpPr>
        <p:spPr>
          <a:xfrm>
            <a:off x="406400" y="7153638"/>
            <a:ext cx="12192001" cy="2140646"/>
          </a:xfrm>
          <a:prstGeom prst="rect">
            <a:avLst/>
          </a:prstGeom>
        </p:spPr>
        <p:txBody>
          <a:bodyPr/>
          <a:lstStyle/>
          <a:p>
            <a:pPr algn="ctr" defTabSz="274574">
              <a:defRPr sz="7990"/>
            </a:pPr>
            <a:r>
              <a:t>Repeat for </a:t>
            </a:r>
          </a:p>
          <a:p>
            <a:pPr algn="ctr" defTabSz="274574">
              <a:defRPr sz="7990"/>
            </a:pPr>
            <a:r>
              <a:t>#20 and #100</a:t>
            </a:r>
          </a:p>
        </p:txBody>
      </p:sp>
      <p:pic>
        <p:nvPicPr>
          <p:cNvPr id="300" name="Screen Shot 2018-09-10 at 8.00.54 AM.png" descr="Screen Shot 2018-09-10 at 8.00.5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2620" y="540152"/>
            <a:ext cx="10239560" cy="63201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o who is…"/>
          <p:cNvSpPr txBox="1"/>
          <p:nvPr>
            <p:ph type="title"/>
          </p:nvPr>
        </p:nvSpPr>
        <p:spPr>
          <a:xfrm>
            <a:off x="406400" y="2616200"/>
            <a:ext cx="12192000" cy="4521200"/>
          </a:xfrm>
          <a:prstGeom prst="rect">
            <a:avLst/>
          </a:prstGeom>
        </p:spPr>
        <p:txBody>
          <a:bodyPr/>
          <a:lstStyle/>
          <a:p>
            <a:pPr algn="ctr"/>
            <a:r>
              <a:t>So who is </a:t>
            </a:r>
          </a:p>
          <a:p>
            <a:pPr algn="ctr"/>
            <a:r>
              <a:t>Chris fox?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heck new releases"/>
          <p:cNvSpPr txBox="1"/>
          <p:nvPr>
            <p:ph type="title"/>
          </p:nvPr>
        </p:nvSpPr>
        <p:spPr>
          <a:xfrm>
            <a:off x="406400" y="7094372"/>
            <a:ext cx="12192001" cy="2140645"/>
          </a:xfrm>
          <a:prstGeom prst="rect">
            <a:avLst/>
          </a:prstGeom>
        </p:spPr>
        <p:txBody>
          <a:bodyPr/>
          <a:lstStyle>
            <a:lvl1pPr algn="ctr" defTabSz="467359">
              <a:defRPr sz="13600"/>
            </a:lvl1pPr>
          </a:lstStyle>
          <a:p>
            <a:pPr/>
            <a:r>
              <a:t>Check new releases</a:t>
            </a:r>
          </a:p>
        </p:txBody>
      </p:sp>
      <p:pic>
        <p:nvPicPr>
          <p:cNvPr id="303" name="Screen Shot 2018-09-10 at 8.03.26 AM.png" descr="Screen Shot 2018-09-10 at 8.03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1899" y="5755117"/>
            <a:ext cx="80010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Screen Shot 2018-09-10 at 8.02.58 AM.png" descr="Screen Shot 2018-09-10 at 8.02.58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1050" y="567762"/>
            <a:ext cx="3822701" cy="455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tudy the top book"/>
          <p:cNvSpPr txBox="1"/>
          <p:nvPr>
            <p:ph type="title"/>
          </p:nvPr>
        </p:nvSpPr>
        <p:spPr>
          <a:xfrm>
            <a:off x="406400" y="6848838"/>
            <a:ext cx="12192001" cy="2140646"/>
          </a:xfrm>
          <a:prstGeom prst="rect">
            <a:avLst/>
          </a:prstGeom>
        </p:spPr>
        <p:txBody>
          <a:bodyPr/>
          <a:lstStyle>
            <a:lvl1pPr algn="ctr" defTabSz="502412">
              <a:defRPr sz="14620"/>
            </a:lvl1pPr>
          </a:lstStyle>
          <a:p>
            <a:pPr/>
            <a:r>
              <a:t>Study the top book</a:t>
            </a:r>
          </a:p>
        </p:txBody>
      </p:sp>
      <p:pic>
        <p:nvPicPr>
          <p:cNvPr id="307" name="Screen Shot 2018-09-10 at 8.05.49 AM.png" descr="Screen Shot 2018-09-10 at 8.05.4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543" y="215691"/>
            <a:ext cx="12587714" cy="6140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Mining Reviews"/>
          <p:cNvSpPr txBox="1"/>
          <p:nvPr>
            <p:ph type="title"/>
          </p:nvPr>
        </p:nvSpPr>
        <p:spPr>
          <a:xfrm>
            <a:off x="406400" y="3806477"/>
            <a:ext cx="12192001" cy="2140646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Mining Reviews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d"/>
          <p:cNvSpPr txBox="1"/>
          <p:nvPr>
            <p:ph type="title"/>
          </p:nvPr>
        </p:nvSpPr>
        <p:spPr>
          <a:xfrm>
            <a:off x="406400" y="7536358"/>
            <a:ext cx="12192000" cy="1893393"/>
          </a:xfrm>
          <a:prstGeom prst="rect">
            <a:avLst/>
          </a:prstGeom>
        </p:spPr>
        <p:txBody>
          <a:bodyPr/>
          <a:lstStyle>
            <a:lvl1pPr algn="ctr" defTabSz="484886">
              <a:defRPr sz="14109"/>
            </a:lvl1pPr>
          </a:lstStyle>
          <a:p>
            <a:pPr/>
            <a:r>
              <a:t>Good</a:t>
            </a:r>
          </a:p>
        </p:txBody>
      </p:sp>
      <p:pic>
        <p:nvPicPr>
          <p:cNvPr id="312" name="Screen Shot 2018-09-10 at 8.07.15 AM.png" descr="Screen Shot 2018-09-10 at 8.07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7260" y="224961"/>
            <a:ext cx="8990280" cy="7074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bad"/>
          <p:cNvSpPr txBox="1"/>
          <p:nvPr>
            <p:ph type="title"/>
          </p:nvPr>
        </p:nvSpPr>
        <p:spPr>
          <a:xfrm>
            <a:off x="406400" y="7536358"/>
            <a:ext cx="12192000" cy="1893392"/>
          </a:xfrm>
          <a:prstGeom prst="rect">
            <a:avLst/>
          </a:prstGeom>
        </p:spPr>
        <p:txBody>
          <a:bodyPr/>
          <a:lstStyle>
            <a:lvl1pPr algn="ctr" defTabSz="484886">
              <a:defRPr sz="14109"/>
            </a:lvl1pPr>
          </a:lstStyle>
          <a:p>
            <a:pPr/>
            <a:r>
              <a:t>bad</a:t>
            </a:r>
          </a:p>
        </p:txBody>
      </p:sp>
      <p:pic>
        <p:nvPicPr>
          <p:cNvPr id="315" name="Screen Shot 2018-09-10 at 8.06.49 AM.png" descr="Screen Shot 2018-09-10 at 8.06.4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716" y="258398"/>
            <a:ext cx="11931368" cy="7025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ritically Read the first 5,000 words"/>
          <p:cNvSpPr txBox="1"/>
          <p:nvPr>
            <p:ph type="title"/>
          </p:nvPr>
        </p:nvSpPr>
        <p:spPr>
          <a:xfrm>
            <a:off x="406399" y="7272172"/>
            <a:ext cx="12192001" cy="2140645"/>
          </a:xfrm>
          <a:prstGeom prst="rect">
            <a:avLst/>
          </a:prstGeom>
        </p:spPr>
        <p:txBody>
          <a:bodyPr/>
          <a:lstStyle>
            <a:lvl1pPr algn="ctr" defTabSz="274574">
              <a:defRPr sz="7990"/>
            </a:lvl1pPr>
          </a:lstStyle>
          <a:p>
            <a:pPr/>
            <a:r>
              <a:t>Critically Read the first 5,000 words</a:t>
            </a:r>
          </a:p>
        </p:txBody>
      </p:sp>
      <p:pic>
        <p:nvPicPr>
          <p:cNvPr id="318" name="Screen Shot 2018-09-10 at 8.09.57 AM.png" descr="Screen Shot 2018-09-10 at 8.09.5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671" y="291332"/>
            <a:ext cx="10463458" cy="6746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un your inner critic"/>
          <p:cNvSpPr txBox="1"/>
          <p:nvPr>
            <p:ph type="title"/>
          </p:nvPr>
        </p:nvSpPr>
        <p:spPr>
          <a:xfrm>
            <a:off x="406399" y="7128238"/>
            <a:ext cx="12192001" cy="2140646"/>
          </a:xfrm>
          <a:prstGeom prst="rect">
            <a:avLst/>
          </a:prstGeom>
        </p:spPr>
        <p:txBody>
          <a:bodyPr/>
          <a:lstStyle>
            <a:lvl1pPr algn="ctr" defTabSz="438150">
              <a:defRPr sz="12750"/>
            </a:lvl1pPr>
          </a:lstStyle>
          <a:p>
            <a:pPr/>
            <a:r>
              <a:t>Run your inner critic</a:t>
            </a:r>
          </a:p>
        </p:txBody>
      </p:sp>
      <p:sp>
        <p:nvSpPr>
          <p:cNvPr id="321" name="How long is the book?…"/>
          <p:cNvSpPr txBox="1"/>
          <p:nvPr/>
        </p:nvSpPr>
        <p:spPr>
          <a:xfrm>
            <a:off x="1106931" y="569383"/>
            <a:ext cx="10790937" cy="681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000"/>
            </a:pPr>
            <a:r>
              <a:t>How long is the book?</a:t>
            </a:r>
          </a:p>
          <a:p>
            <a:pPr algn="ctr">
              <a:defRPr sz="4000"/>
            </a:pPr>
            <a:r>
              <a:t>What is the emotional payoff at the end?</a:t>
            </a:r>
          </a:p>
          <a:p>
            <a:pPr algn="ctr">
              <a:defRPr sz="4000"/>
            </a:pPr>
            <a:r>
              <a:t>What tropes and conventions did you notice?</a:t>
            </a:r>
          </a:p>
          <a:p>
            <a:pPr algn="ctr">
              <a:defRPr sz="4000"/>
            </a:pPr>
            <a:r>
              <a:t>What problems did you encounter?</a:t>
            </a:r>
          </a:p>
          <a:p>
            <a:pPr algn="ctr">
              <a:defRPr sz="4000"/>
            </a:pPr>
            <a:r>
              <a:t>What was the pacing like?</a:t>
            </a:r>
          </a:p>
          <a:p>
            <a:pPr algn="ctr">
              <a:defRPr sz="4000"/>
            </a:pPr>
            <a:r>
              <a:t>What story structure did the author use?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ad, Repeat"/>
          <p:cNvSpPr txBox="1"/>
          <p:nvPr>
            <p:ph type="title"/>
          </p:nvPr>
        </p:nvSpPr>
        <p:spPr>
          <a:xfrm>
            <a:off x="406399" y="3806477"/>
            <a:ext cx="12192001" cy="2140646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Read, Repeat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otal immersion"/>
          <p:cNvSpPr txBox="1"/>
          <p:nvPr>
            <p:ph type="title"/>
          </p:nvPr>
        </p:nvSpPr>
        <p:spPr>
          <a:xfrm>
            <a:off x="406400" y="3733088"/>
            <a:ext cx="12192001" cy="228742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Total immersion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redict trends"/>
          <p:cNvSpPr txBox="1"/>
          <p:nvPr>
            <p:ph type="title"/>
          </p:nvPr>
        </p:nvSpPr>
        <p:spPr>
          <a:xfrm>
            <a:off x="406400" y="3795315"/>
            <a:ext cx="12192001" cy="2162970"/>
          </a:xfrm>
          <a:prstGeom prst="rect">
            <a:avLst/>
          </a:prstGeom>
        </p:spPr>
        <p:txBody>
          <a:bodyPr/>
          <a:lstStyle>
            <a:lvl1pPr algn="ctr" defTabSz="554990">
              <a:defRPr sz="16150"/>
            </a:lvl1pPr>
          </a:lstStyle>
          <a:p>
            <a:pPr/>
            <a:r>
              <a:t>Predict trends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My Qualifications"/>
          <p:cNvSpPr txBox="1"/>
          <p:nvPr>
            <p:ph type="title"/>
          </p:nvPr>
        </p:nvSpPr>
        <p:spPr>
          <a:xfrm>
            <a:off x="406400" y="6895868"/>
            <a:ext cx="12192000" cy="2205799"/>
          </a:xfrm>
          <a:prstGeom prst="rect">
            <a:avLst/>
          </a:prstGeom>
        </p:spPr>
        <p:txBody>
          <a:bodyPr/>
          <a:lstStyle>
            <a:lvl1pPr>
              <a:defRPr sz="15500"/>
            </a:lvl1pPr>
          </a:lstStyle>
          <a:p>
            <a:pPr/>
            <a:r>
              <a:t>My Qualifications</a:t>
            </a:r>
          </a:p>
        </p:txBody>
      </p:sp>
      <p:pic>
        <p:nvPicPr>
          <p:cNvPr id="178" name="Screen Shot 2018-09-03 at 9.57.32 AM.png" descr="Screen Shot 2018-09-03 at 9.57.3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672" y="368432"/>
            <a:ext cx="12192001" cy="5403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pace fantasy"/>
          <p:cNvSpPr txBox="1"/>
          <p:nvPr>
            <p:ph type="title"/>
          </p:nvPr>
        </p:nvSpPr>
        <p:spPr>
          <a:xfrm>
            <a:off x="406400" y="7427283"/>
            <a:ext cx="12192001" cy="2029984"/>
          </a:xfrm>
          <a:prstGeom prst="rect">
            <a:avLst/>
          </a:prstGeom>
        </p:spPr>
        <p:txBody>
          <a:bodyPr/>
          <a:lstStyle>
            <a:lvl1pPr algn="ctr" defTabSz="262889">
              <a:defRPr sz="7650"/>
            </a:lvl1pPr>
          </a:lstStyle>
          <a:p>
            <a:pPr/>
            <a:r>
              <a:t>Space fantasy</a:t>
            </a:r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183" y="364066"/>
            <a:ext cx="2832834" cy="4081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7760" y="1058333"/>
            <a:ext cx="2832834" cy="4081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2337" y="1752599"/>
            <a:ext cx="2857326" cy="4081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1406" y="2480733"/>
            <a:ext cx="2849162" cy="4081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Questions so far?"/>
          <p:cNvSpPr txBox="1"/>
          <p:nvPr>
            <p:ph type="title"/>
          </p:nvPr>
        </p:nvSpPr>
        <p:spPr>
          <a:xfrm>
            <a:off x="406400" y="3890516"/>
            <a:ext cx="12192000" cy="1972568"/>
          </a:xfrm>
          <a:prstGeom prst="rect">
            <a:avLst/>
          </a:prstGeom>
        </p:spPr>
        <p:txBody>
          <a:bodyPr/>
          <a:lstStyle>
            <a:lvl1pPr algn="ctr" defTabSz="502412">
              <a:defRPr sz="14620"/>
            </a:lvl1pPr>
          </a:lstStyle>
          <a:p>
            <a:pPr/>
            <a:r>
              <a:t>Questions so far?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rafting the ta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0520">
              <a:defRPr sz="10200"/>
            </a:lvl1pPr>
          </a:lstStyle>
          <a:p>
            <a:pPr/>
            <a:r>
              <a:t>Crafting the tale</a:t>
            </a:r>
          </a:p>
        </p:txBody>
      </p:sp>
      <p:sp>
        <p:nvSpPr>
          <p:cNvPr id="338" name="Part thre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 three</a:t>
            </a:r>
          </a:p>
        </p:txBody>
      </p:sp>
      <p:pic>
        <p:nvPicPr>
          <p:cNvPr id="339" name="07-Plot-Gardening-500x800-Cover-Reveal-And-Promotional.jpg" descr="07-Plot-Gardening-500x800-Cover-Reveal-And-Promotion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075" y="838199"/>
            <a:ext cx="5048251" cy="807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ick a Platform"/>
          <p:cNvSpPr txBox="1"/>
          <p:nvPr>
            <p:ph type="title"/>
          </p:nvPr>
        </p:nvSpPr>
        <p:spPr>
          <a:xfrm>
            <a:off x="406400" y="6425505"/>
            <a:ext cx="12192000" cy="2140645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Pick a Platform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Option #1…"/>
          <p:cNvSpPr txBox="1"/>
          <p:nvPr>
            <p:ph type="title"/>
          </p:nvPr>
        </p:nvSpPr>
        <p:spPr>
          <a:xfrm>
            <a:off x="406400" y="6425505"/>
            <a:ext cx="12192000" cy="2140645"/>
          </a:xfrm>
          <a:prstGeom prst="rect">
            <a:avLst/>
          </a:prstGeom>
        </p:spPr>
        <p:txBody>
          <a:bodyPr/>
          <a:lstStyle/>
          <a:p>
            <a:pPr algn="ctr" defTabSz="274574">
              <a:defRPr sz="7990"/>
            </a:pPr>
            <a:r>
              <a:t>Option #1</a:t>
            </a:r>
          </a:p>
          <a:p>
            <a:pPr algn="ctr" defTabSz="274574">
              <a:defRPr sz="7990"/>
            </a:pPr>
            <a:r>
              <a:t>Word or Pages</a:t>
            </a:r>
          </a:p>
        </p:txBody>
      </p:sp>
      <p:pic>
        <p:nvPicPr>
          <p:cNvPr id="3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8858" y="499533"/>
            <a:ext cx="5027084" cy="5027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Option #2…"/>
          <p:cNvSpPr txBox="1"/>
          <p:nvPr>
            <p:ph type="title"/>
          </p:nvPr>
        </p:nvSpPr>
        <p:spPr>
          <a:xfrm>
            <a:off x="406400" y="6425505"/>
            <a:ext cx="12192000" cy="2140645"/>
          </a:xfrm>
          <a:prstGeom prst="rect">
            <a:avLst/>
          </a:prstGeom>
        </p:spPr>
        <p:txBody>
          <a:bodyPr/>
          <a:lstStyle/>
          <a:p>
            <a:pPr algn="ctr" defTabSz="274574">
              <a:defRPr sz="7990"/>
            </a:pPr>
            <a:r>
              <a:t>Option #2</a:t>
            </a:r>
          </a:p>
          <a:p>
            <a:pPr algn="ctr" defTabSz="274574">
              <a:defRPr sz="7990"/>
            </a:pPr>
            <a:r>
              <a:t>Scrivener</a:t>
            </a:r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8681" y="558799"/>
            <a:ext cx="5367438" cy="5367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ropes"/>
          <p:cNvSpPr txBox="1"/>
          <p:nvPr>
            <p:ph type="title"/>
          </p:nvPr>
        </p:nvSpPr>
        <p:spPr>
          <a:xfrm>
            <a:off x="406400" y="6425505"/>
            <a:ext cx="12192000" cy="2140645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Tropes</a:t>
            </a:r>
          </a:p>
        </p:txBody>
      </p:sp>
      <p:pic>
        <p:nvPicPr>
          <p:cNvPr id="350" name="Screen Shot 2018-09-10 at 10.47.14 AM.png" descr="Screen Shot 2018-09-10 at 10.47.1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250" y="1124148"/>
            <a:ext cx="10782301" cy="388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rojan Prisoner"/>
          <p:cNvSpPr txBox="1"/>
          <p:nvPr>
            <p:ph type="title"/>
          </p:nvPr>
        </p:nvSpPr>
        <p:spPr>
          <a:xfrm>
            <a:off x="406400" y="6425505"/>
            <a:ext cx="12192000" cy="2140645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Trojan Prisoner</a:t>
            </a:r>
          </a:p>
        </p:txBody>
      </p:sp>
      <p:pic>
        <p:nvPicPr>
          <p:cNvPr id="3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8350" y="491066"/>
            <a:ext cx="8708100" cy="5229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enre…"/>
          <p:cNvSpPr txBox="1"/>
          <p:nvPr>
            <p:ph type="title"/>
          </p:nvPr>
        </p:nvSpPr>
        <p:spPr>
          <a:xfrm>
            <a:off x="406399" y="2355403"/>
            <a:ext cx="12192001" cy="5042794"/>
          </a:xfrm>
          <a:prstGeom prst="rect">
            <a:avLst/>
          </a:prstGeom>
        </p:spPr>
        <p:txBody>
          <a:bodyPr/>
          <a:lstStyle/>
          <a:p>
            <a:pPr algn="ctr"/>
            <a:r>
              <a:t>Genre</a:t>
            </a:r>
          </a:p>
          <a:p>
            <a:pPr algn="ctr"/>
            <a:r>
              <a:t>Conventions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What happens when you break conventions?"/>
          <p:cNvSpPr txBox="1"/>
          <p:nvPr>
            <p:ph type="title"/>
          </p:nvPr>
        </p:nvSpPr>
        <p:spPr>
          <a:xfrm>
            <a:off x="406400" y="7390705"/>
            <a:ext cx="12192001" cy="2140645"/>
          </a:xfrm>
          <a:prstGeom prst="rect">
            <a:avLst/>
          </a:prstGeom>
        </p:spPr>
        <p:txBody>
          <a:bodyPr/>
          <a:lstStyle>
            <a:lvl1pPr algn="ctr" defTabSz="274574">
              <a:defRPr sz="7990"/>
            </a:lvl1pPr>
          </a:lstStyle>
          <a:p>
            <a:pPr/>
            <a:r>
              <a:t>What happens when you break conventions?</a:t>
            </a:r>
          </a:p>
        </p:txBody>
      </p:sp>
      <p:pic>
        <p:nvPicPr>
          <p:cNvPr id="358" name="Screen Shot 2018-09-10 at 10.50.39 AM.png" descr="Screen Shot 2018-09-10 at 10.50.3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921" y="565712"/>
            <a:ext cx="12034958" cy="5430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My first story"/>
          <p:cNvSpPr txBox="1"/>
          <p:nvPr>
            <p:ph type="title"/>
          </p:nvPr>
        </p:nvSpPr>
        <p:spPr>
          <a:xfrm>
            <a:off x="406399" y="7117159"/>
            <a:ext cx="12192001" cy="1857508"/>
          </a:xfrm>
          <a:prstGeom prst="rect">
            <a:avLst/>
          </a:prstGeom>
        </p:spPr>
        <p:txBody>
          <a:bodyPr/>
          <a:lstStyle>
            <a:lvl1pPr algn="ctr" defTabSz="467359">
              <a:defRPr sz="13600"/>
            </a:lvl1pPr>
          </a:lstStyle>
          <a:p>
            <a:pPr/>
            <a:r>
              <a:t>My first story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1514" y="590550"/>
            <a:ext cx="3801772" cy="620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one"/>
          <p:cNvSpPr txBox="1"/>
          <p:nvPr>
            <p:ph type="title"/>
          </p:nvPr>
        </p:nvSpPr>
        <p:spPr>
          <a:xfrm>
            <a:off x="406400" y="7407638"/>
            <a:ext cx="12192000" cy="2140646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tone</a:t>
            </a:r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4408" y="3539066"/>
            <a:ext cx="6128759" cy="344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199" y="668866"/>
            <a:ext cx="5943601" cy="365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hemes"/>
          <p:cNvSpPr txBox="1"/>
          <p:nvPr>
            <p:ph type="title"/>
          </p:nvPr>
        </p:nvSpPr>
        <p:spPr>
          <a:xfrm>
            <a:off x="406400" y="7407638"/>
            <a:ext cx="12192000" cy="2140646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Themes</a:t>
            </a:r>
          </a:p>
        </p:txBody>
      </p:sp>
      <p:pic>
        <p:nvPicPr>
          <p:cNvPr id="3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4408" y="3539066"/>
            <a:ext cx="6128759" cy="344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200" y="668866"/>
            <a:ext cx="5943600" cy="365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533" y="643466"/>
            <a:ext cx="6744932" cy="4939951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ame tone, different themes"/>
          <p:cNvSpPr txBox="1"/>
          <p:nvPr>
            <p:ph type="title"/>
          </p:nvPr>
        </p:nvSpPr>
        <p:spPr>
          <a:xfrm>
            <a:off x="406400" y="7407638"/>
            <a:ext cx="12192000" cy="2140646"/>
          </a:xfrm>
          <a:prstGeom prst="rect">
            <a:avLst/>
          </a:prstGeom>
        </p:spPr>
        <p:txBody>
          <a:bodyPr/>
          <a:lstStyle>
            <a:lvl1pPr algn="ctr" defTabSz="332993">
              <a:defRPr sz="9690"/>
            </a:lvl1pPr>
          </a:lstStyle>
          <a:p>
            <a:pPr/>
            <a:r>
              <a:t>Same tone, different themes</a:t>
            </a:r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26200" y="3403600"/>
            <a:ext cx="5943601" cy="365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Questions so far?"/>
          <p:cNvSpPr txBox="1"/>
          <p:nvPr>
            <p:ph type="title"/>
          </p:nvPr>
        </p:nvSpPr>
        <p:spPr>
          <a:xfrm>
            <a:off x="406400" y="6425505"/>
            <a:ext cx="12192000" cy="2140645"/>
          </a:xfrm>
          <a:prstGeom prst="rect">
            <a:avLst/>
          </a:prstGeom>
        </p:spPr>
        <p:txBody>
          <a:bodyPr/>
          <a:lstStyle>
            <a:lvl1pPr algn="ctr" defTabSz="525779">
              <a:defRPr sz="15300"/>
            </a:lvl1pPr>
          </a:lstStyle>
          <a:p>
            <a:pPr/>
            <a:r>
              <a:t>Questions so far?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elling Your Boo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0520">
              <a:defRPr sz="10200"/>
            </a:lvl1pPr>
          </a:lstStyle>
          <a:p>
            <a:pPr/>
            <a:r>
              <a:t>Selling Your Book</a:t>
            </a:r>
          </a:p>
        </p:txBody>
      </p:sp>
      <p:sp>
        <p:nvSpPr>
          <p:cNvPr id="375" name="Part fou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 four</a:t>
            </a:r>
          </a:p>
        </p:txBody>
      </p:sp>
      <p:pic>
        <p:nvPicPr>
          <p:cNvPr id="376" name="Six-Figure-Author-800 Cover reveal and Promotional.jpg" descr="Six-Figure-Author-800 Cover reveal and Promotion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466" y="598419"/>
            <a:ext cx="5347977" cy="8556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assive marketing"/>
          <p:cNvSpPr txBox="1"/>
          <p:nvPr>
            <p:ph type="title"/>
          </p:nvPr>
        </p:nvSpPr>
        <p:spPr>
          <a:xfrm>
            <a:off x="406400" y="7128238"/>
            <a:ext cx="12192000" cy="2140646"/>
          </a:xfrm>
          <a:prstGeom prst="rect">
            <a:avLst/>
          </a:prstGeom>
        </p:spPr>
        <p:txBody>
          <a:bodyPr/>
          <a:lstStyle>
            <a:lvl1pPr algn="ctr" defTabSz="514095">
              <a:defRPr sz="14960"/>
            </a:lvl1pPr>
          </a:lstStyle>
          <a:p>
            <a:pPr/>
            <a:r>
              <a:t>Passive marketing</a:t>
            </a:r>
          </a:p>
        </p:txBody>
      </p:sp>
      <p:sp>
        <p:nvSpPr>
          <p:cNvPr id="379" name="Title…"/>
          <p:cNvSpPr txBox="1"/>
          <p:nvPr/>
        </p:nvSpPr>
        <p:spPr>
          <a:xfrm>
            <a:off x="4888229" y="67733"/>
            <a:ext cx="3228341" cy="78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000"/>
            </a:pPr>
            <a:r>
              <a:t>Title</a:t>
            </a:r>
          </a:p>
          <a:p>
            <a:pPr algn="ctr">
              <a:defRPr sz="4000"/>
            </a:pPr>
            <a:r>
              <a:t>Cover</a:t>
            </a:r>
          </a:p>
          <a:p>
            <a:pPr algn="ctr">
              <a:defRPr sz="4000"/>
            </a:pPr>
            <a:r>
              <a:t>Blurb</a:t>
            </a:r>
          </a:p>
          <a:p>
            <a:pPr algn="ctr">
              <a:defRPr sz="4000"/>
            </a:pPr>
            <a:r>
              <a:t>Website</a:t>
            </a:r>
          </a:p>
          <a:p>
            <a:pPr algn="ctr">
              <a:defRPr sz="4000"/>
            </a:pPr>
            <a:r>
              <a:t>Newsletter</a:t>
            </a:r>
          </a:p>
          <a:p>
            <a:pPr algn="ctr">
              <a:defRPr sz="4000"/>
            </a:pPr>
            <a:r>
              <a:t>Videos</a:t>
            </a:r>
          </a:p>
          <a:p>
            <a:pPr algn="ctr">
              <a:defRPr sz="4000"/>
            </a:pPr>
            <a:r>
              <a:t>Social media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ader eye flow"/>
          <p:cNvSpPr txBox="1"/>
          <p:nvPr>
            <p:ph type="title"/>
          </p:nvPr>
        </p:nvSpPr>
        <p:spPr>
          <a:xfrm>
            <a:off x="406399" y="7284872"/>
            <a:ext cx="12192001" cy="2140645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Reader eye flow</a:t>
            </a:r>
          </a:p>
        </p:txBody>
      </p:sp>
      <p:pic>
        <p:nvPicPr>
          <p:cNvPr id="382" name="Screen Shot 2018-09-10 at 1.56.23 PM.png" descr="Screen Shot 2018-09-10 at 1.56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970" y="289292"/>
            <a:ext cx="10756860" cy="6758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he Power of…"/>
          <p:cNvSpPr txBox="1"/>
          <p:nvPr>
            <p:ph type="title"/>
          </p:nvPr>
        </p:nvSpPr>
        <p:spPr>
          <a:xfrm>
            <a:off x="406399" y="2649355"/>
            <a:ext cx="12192001" cy="4454890"/>
          </a:xfrm>
          <a:prstGeom prst="rect">
            <a:avLst/>
          </a:prstGeom>
        </p:spPr>
        <p:txBody>
          <a:bodyPr/>
          <a:lstStyle/>
          <a:p>
            <a:pPr algn="ctr"/>
            <a:r>
              <a:t>The Power of </a:t>
            </a:r>
          </a:p>
          <a:p>
            <a:pPr algn="ctr"/>
            <a:r>
              <a:t>data science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‘zon bot"/>
          <p:cNvSpPr txBox="1"/>
          <p:nvPr>
            <p:ph type="title"/>
          </p:nvPr>
        </p:nvSpPr>
        <p:spPr>
          <a:xfrm>
            <a:off x="406399" y="6756400"/>
            <a:ext cx="12192001" cy="2191875"/>
          </a:xfrm>
          <a:prstGeom prst="rect">
            <a:avLst/>
          </a:prstGeom>
        </p:spPr>
        <p:txBody>
          <a:bodyPr/>
          <a:lstStyle>
            <a:lvl1pPr algn="ctr" defTabSz="566674">
              <a:defRPr sz="16490"/>
            </a:lvl1pPr>
          </a:lstStyle>
          <a:p>
            <a:pPr/>
            <a:r>
              <a:t>‘zon bot</a:t>
            </a:r>
          </a:p>
        </p:txBody>
      </p:sp>
      <p:pic>
        <p:nvPicPr>
          <p:cNvPr id="3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3952" y="508000"/>
            <a:ext cx="5736896" cy="5736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he cliffs of insanity"/>
          <p:cNvSpPr txBox="1"/>
          <p:nvPr>
            <p:ph type="title"/>
          </p:nvPr>
        </p:nvSpPr>
        <p:spPr>
          <a:xfrm>
            <a:off x="406400" y="7128238"/>
            <a:ext cx="12192000" cy="2140646"/>
          </a:xfrm>
          <a:prstGeom prst="rect">
            <a:avLst/>
          </a:prstGeom>
        </p:spPr>
        <p:txBody>
          <a:bodyPr/>
          <a:lstStyle>
            <a:lvl1pPr algn="ctr" defTabSz="438150">
              <a:defRPr sz="12750"/>
            </a:lvl1pPr>
          </a:lstStyle>
          <a:p>
            <a:pPr/>
            <a:r>
              <a:t>The cliffs of insanity</a:t>
            </a:r>
          </a:p>
        </p:txBody>
      </p:sp>
      <p:sp>
        <p:nvSpPr>
          <p:cNvPr id="390" name="30…"/>
          <p:cNvSpPr txBox="1"/>
          <p:nvPr/>
        </p:nvSpPr>
        <p:spPr>
          <a:xfrm>
            <a:off x="5713730" y="702733"/>
            <a:ext cx="1577341" cy="655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8000"/>
            </a:pPr>
            <a:r>
              <a:t>30</a:t>
            </a:r>
          </a:p>
          <a:p>
            <a:pPr algn="ctr">
              <a:defRPr sz="8000"/>
            </a:pPr>
            <a:r>
              <a:t>60</a:t>
            </a:r>
          </a:p>
          <a:p>
            <a:pPr algn="ctr">
              <a:defRPr sz="8000"/>
            </a:pPr>
            <a:r>
              <a:t>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Enter the real world"/>
          <p:cNvSpPr txBox="1"/>
          <p:nvPr>
            <p:ph type="title"/>
          </p:nvPr>
        </p:nvSpPr>
        <p:spPr>
          <a:xfrm>
            <a:off x="406400" y="2616200"/>
            <a:ext cx="12192000" cy="4521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Enter the real world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over design…"/>
          <p:cNvSpPr txBox="1"/>
          <p:nvPr>
            <p:ph type="title"/>
          </p:nvPr>
        </p:nvSpPr>
        <p:spPr>
          <a:xfrm>
            <a:off x="406400" y="2609849"/>
            <a:ext cx="12192001" cy="4533901"/>
          </a:xfrm>
          <a:prstGeom prst="rect">
            <a:avLst/>
          </a:prstGeom>
        </p:spPr>
        <p:txBody>
          <a:bodyPr/>
          <a:lstStyle/>
          <a:p>
            <a:pPr algn="ctr"/>
            <a:r>
              <a:t>Cover design </a:t>
            </a:r>
          </a:p>
          <a:p>
            <a:pPr algn="ctr"/>
            <a:r>
              <a:t>basics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One or two elements"/>
          <p:cNvSpPr txBox="1"/>
          <p:nvPr>
            <p:ph type="title"/>
          </p:nvPr>
        </p:nvSpPr>
        <p:spPr>
          <a:xfrm>
            <a:off x="406400" y="2405244"/>
            <a:ext cx="12192001" cy="2140645"/>
          </a:xfrm>
          <a:prstGeom prst="rect">
            <a:avLst/>
          </a:prstGeom>
        </p:spPr>
        <p:txBody>
          <a:bodyPr/>
          <a:lstStyle>
            <a:lvl1pPr algn="ctr" defTabSz="449833">
              <a:defRPr sz="13089"/>
            </a:lvl1pPr>
          </a:lstStyle>
          <a:p>
            <a:pPr/>
            <a:r>
              <a:t>One or two elements</a:t>
            </a:r>
          </a:p>
        </p:txBody>
      </p:sp>
      <p:sp>
        <p:nvSpPr>
          <p:cNvPr id="395" name="High contrast"/>
          <p:cNvSpPr txBox="1"/>
          <p:nvPr/>
        </p:nvSpPr>
        <p:spPr>
          <a:xfrm>
            <a:off x="406400" y="5207711"/>
            <a:ext cx="12192001" cy="214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549148">
              <a:lnSpc>
                <a:spcPct val="80000"/>
              </a:lnSpc>
              <a:spcBef>
                <a:spcPts val="0"/>
              </a:spcBef>
              <a:defRPr cap="all" sz="1598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High contrast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What not to do"/>
          <p:cNvSpPr txBox="1"/>
          <p:nvPr/>
        </p:nvSpPr>
        <p:spPr>
          <a:xfrm>
            <a:off x="406399" y="7146577"/>
            <a:ext cx="12192001" cy="214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549148">
              <a:lnSpc>
                <a:spcPct val="80000"/>
              </a:lnSpc>
              <a:spcBef>
                <a:spcPts val="0"/>
              </a:spcBef>
              <a:defRPr cap="all" sz="1598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What not to do</a:t>
            </a:r>
          </a:p>
        </p:txBody>
      </p:sp>
      <p:pic>
        <p:nvPicPr>
          <p:cNvPr id="398" name="Hero-Born-2500x1563-Amazon-Smashwords-Kobo-Apple.jpg" descr="Hero-Born-2500x1563-Amazon-Smashwords-Kobo-App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2130" y="519889"/>
            <a:ext cx="3920540" cy="6270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Hero-Born-2500x1563-Amazon-Smashwords-Kobo-Apple.jpg" descr="Hero-Born-2500x1563-Amazon-Smashwords-Kobo-App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57260" y="545289"/>
            <a:ext cx="818280" cy="1308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What not to do II"/>
          <p:cNvSpPr txBox="1"/>
          <p:nvPr/>
        </p:nvSpPr>
        <p:spPr>
          <a:xfrm>
            <a:off x="406400" y="7146577"/>
            <a:ext cx="12192000" cy="214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549148">
              <a:lnSpc>
                <a:spcPct val="80000"/>
              </a:lnSpc>
              <a:spcBef>
                <a:spcPts val="0"/>
              </a:spcBef>
              <a:defRPr cap="all" sz="1598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What not to do II</a:t>
            </a:r>
          </a:p>
        </p:txBody>
      </p:sp>
      <p:pic>
        <p:nvPicPr>
          <p:cNvPr id="402" name="BehindtheLines_800 Cover reveal and Promotional.jpg" descr="BehindtheLines_800 Cover reveal and Promotion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5682" y="363041"/>
            <a:ext cx="3913436" cy="6261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BehindtheLines_800 Cover reveal and Promotional.jpg" descr="BehindtheLines_800 Cover reveal and Promotion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47271" y="388441"/>
            <a:ext cx="821325" cy="1314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rafting a…"/>
          <p:cNvSpPr txBox="1"/>
          <p:nvPr>
            <p:ph type="title"/>
          </p:nvPr>
        </p:nvSpPr>
        <p:spPr>
          <a:xfrm>
            <a:off x="406400" y="2612512"/>
            <a:ext cx="12192001" cy="4528576"/>
          </a:xfrm>
          <a:prstGeom prst="rect">
            <a:avLst/>
          </a:prstGeom>
        </p:spPr>
        <p:txBody>
          <a:bodyPr/>
          <a:lstStyle/>
          <a:p>
            <a:pPr algn="ctr"/>
            <a:r>
              <a:t>Crafting a </a:t>
            </a:r>
          </a:p>
          <a:p>
            <a:pPr algn="ctr"/>
            <a:r>
              <a:t>perfect Title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Open…"/>
          <p:cNvSpPr txBox="1"/>
          <p:nvPr>
            <p:ph type="title"/>
          </p:nvPr>
        </p:nvSpPr>
        <p:spPr>
          <a:xfrm>
            <a:off x="406399" y="2609850"/>
            <a:ext cx="12192001" cy="4533900"/>
          </a:xfrm>
          <a:prstGeom prst="rect">
            <a:avLst/>
          </a:prstGeom>
        </p:spPr>
        <p:txBody>
          <a:bodyPr/>
          <a:lstStyle/>
          <a:p>
            <a:pPr algn="ctr"/>
            <a:r>
              <a:t>Open </a:t>
            </a:r>
          </a:p>
          <a:p>
            <a:pPr algn="ctr"/>
            <a:r>
              <a:t>loops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Writing tagline"/>
          <p:cNvSpPr txBox="1"/>
          <p:nvPr>
            <p:ph type="title"/>
          </p:nvPr>
        </p:nvSpPr>
        <p:spPr>
          <a:xfrm>
            <a:off x="406399" y="7068972"/>
            <a:ext cx="12192001" cy="2140645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Writing tagline</a:t>
            </a:r>
          </a:p>
        </p:txBody>
      </p:sp>
      <p:sp>
        <p:nvSpPr>
          <p:cNvPr id="410" name="“In Space No One Can Hear You Scream.” — Alien…"/>
          <p:cNvSpPr txBox="1"/>
          <p:nvPr/>
        </p:nvSpPr>
        <p:spPr>
          <a:xfrm>
            <a:off x="686053" y="563033"/>
            <a:ext cx="11632693" cy="581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000"/>
            </a:pPr>
            <a:r>
              <a:t>“In Space No One Can Hear You Scream.” — Alien</a:t>
            </a:r>
          </a:p>
          <a:p>
            <a:pPr algn="ctr">
              <a:defRPr sz="4000"/>
            </a:pPr>
          </a:p>
          <a:p>
            <a:pPr algn="ctr">
              <a:defRPr sz="4000"/>
            </a:pPr>
            <a:r>
              <a:t>“A Tale of Murder, Lust, Greed, </a:t>
            </a:r>
          </a:p>
          <a:p>
            <a:pPr algn="ctr">
              <a:defRPr sz="4000"/>
            </a:pPr>
            <a:r>
              <a:t>Revenge, and Seafood.” — A Fish Called Wanda</a:t>
            </a:r>
          </a:p>
          <a:p>
            <a:pPr algn="ctr">
              <a:defRPr sz="4000"/>
            </a:pPr>
          </a:p>
          <a:p>
            <a:pPr algn="ctr">
              <a:defRPr sz="4000"/>
            </a:pPr>
            <a:r>
              <a:t>“Be afraid. Be very afraid.”— The Fly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Writing Blurbs"/>
          <p:cNvSpPr txBox="1"/>
          <p:nvPr>
            <p:ph type="title"/>
          </p:nvPr>
        </p:nvSpPr>
        <p:spPr>
          <a:xfrm>
            <a:off x="406399" y="7083077"/>
            <a:ext cx="12192001" cy="2140646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 Writing Blurbs</a:t>
            </a:r>
          </a:p>
        </p:txBody>
      </p:sp>
      <p:pic>
        <p:nvPicPr>
          <p:cNvPr id="413" name="Screen Shot 2018-09-10 at 2.22.22 PM.png" descr="Screen Shot 2018-09-10 at 2.22.2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780" y="451114"/>
            <a:ext cx="12135240" cy="6255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Advanced stuf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0520">
              <a:defRPr sz="10200"/>
            </a:lvl1pPr>
          </a:lstStyle>
          <a:p>
            <a:pPr/>
            <a:r>
              <a:t>Advanced stuff</a:t>
            </a:r>
          </a:p>
        </p:txBody>
      </p:sp>
      <p:sp>
        <p:nvSpPr>
          <p:cNvPr id="416" name="Part fiv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 five</a:t>
            </a:r>
          </a:p>
        </p:txBody>
      </p:sp>
      <p:pic>
        <p:nvPicPr>
          <p:cNvPr id="417" name="Six-Figure-Author-800 Cover reveal and Promotional.jpg" descr="Six-Figure-Author-800 Cover reveal and Promotion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966" y="423250"/>
            <a:ext cx="5566939" cy="890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Keywords"/>
          <p:cNvSpPr txBox="1"/>
          <p:nvPr>
            <p:ph type="title"/>
          </p:nvPr>
        </p:nvSpPr>
        <p:spPr>
          <a:xfrm>
            <a:off x="406400" y="6425505"/>
            <a:ext cx="12192000" cy="2140645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Keywords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 quit"/>
          <p:cNvSpPr txBox="1"/>
          <p:nvPr>
            <p:ph type="title"/>
          </p:nvPr>
        </p:nvSpPr>
        <p:spPr>
          <a:xfrm>
            <a:off x="406400" y="2616200"/>
            <a:ext cx="12192000" cy="4521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 quit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ategories"/>
          <p:cNvSpPr txBox="1"/>
          <p:nvPr>
            <p:ph type="title"/>
          </p:nvPr>
        </p:nvSpPr>
        <p:spPr>
          <a:xfrm>
            <a:off x="406399" y="3806477"/>
            <a:ext cx="12192001" cy="2140646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Categories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Also bought"/>
          <p:cNvSpPr txBox="1"/>
          <p:nvPr>
            <p:ph type="title"/>
          </p:nvPr>
        </p:nvSpPr>
        <p:spPr>
          <a:xfrm>
            <a:off x="406399" y="3737884"/>
            <a:ext cx="12192001" cy="227783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Also bought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Email Management"/>
          <p:cNvSpPr txBox="1"/>
          <p:nvPr>
            <p:ph type="title"/>
          </p:nvPr>
        </p:nvSpPr>
        <p:spPr>
          <a:xfrm>
            <a:off x="406399" y="2616199"/>
            <a:ext cx="12192001" cy="45212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Email Management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rime Reading &amp; Kindle first"/>
          <p:cNvSpPr txBox="1"/>
          <p:nvPr>
            <p:ph type="title"/>
          </p:nvPr>
        </p:nvSpPr>
        <p:spPr>
          <a:xfrm>
            <a:off x="406399" y="2616199"/>
            <a:ext cx="12192001" cy="45212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Prime Reading &amp; Kindle first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etting up a…"/>
          <p:cNvSpPr txBox="1"/>
          <p:nvPr>
            <p:ph type="title"/>
          </p:nvPr>
        </p:nvSpPr>
        <p:spPr>
          <a:xfrm>
            <a:off x="406399" y="2701809"/>
            <a:ext cx="12192001" cy="4349982"/>
          </a:xfrm>
          <a:prstGeom prst="rect">
            <a:avLst/>
          </a:prstGeom>
        </p:spPr>
        <p:txBody>
          <a:bodyPr/>
          <a:lstStyle/>
          <a:p>
            <a:pPr algn="ctr" defTabSz="572516">
              <a:defRPr sz="16660"/>
            </a:pPr>
            <a:r>
              <a:t>Setting up a </a:t>
            </a:r>
          </a:p>
          <a:p>
            <a:pPr algn="ctr" defTabSz="572516">
              <a:defRPr sz="16660"/>
            </a:pPr>
            <a:r>
              <a:t>Reader magnet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Bookfunnel"/>
          <p:cNvSpPr txBox="1"/>
          <p:nvPr>
            <p:ph type="title"/>
          </p:nvPr>
        </p:nvSpPr>
        <p:spPr>
          <a:xfrm>
            <a:off x="406400" y="3507928"/>
            <a:ext cx="12192001" cy="273774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Bookfunnel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Book Report"/>
          <p:cNvSpPr txBox="1"/>
          <p:nvPr>
            <p:ph type="title"/>
          </p:nvPr>
        </p:nvSpPr>
        <p:spPr>
          <a:xfrm>
            <a:off x="406400" y="3761217"/>
            <a:ext cx="12192000" cy="2231166"/>
          </a:xfrm>
          <a:prstGeom prst="rect">
            <a:avLst/>
          </a:prstGeom>
        </p:spPr>
        <p:txBody>
          <a:bodyPr/>
          <a:lstStyle>
            <a:lvl1pPr algn="ctr" defTabSz="572516">
              <a:defRPr sz="16660"/>
            </a:lvl1pPr>
          </a:lstStyle>
          <a:p>
            <a:pPr/>
            <a:r>
              <a:t>Book Report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argeted advertising"/>
          <p:cNvSpPr txBox="1"/>
          <p:nvPr>
            <p:ph type="title"/>
          </p:nvPr>
        </p:nvSpPr>
        <p:spPr>
          <a:xfrm>
            <a:off x="406399" y="3806477"/>
            <a:ext cx="12192001" cy="2140646"/>
          </a:xfrm>
          <a:prstGeom prst="rect">
            <a:avLst/>
          </a:prstGeom>
        </p:spPr>
        <p:txBody>
          <a:bodyPr/>
          <a:lstStyle>
            <a:lvl1pPr algn="ctr" defTabSz="449833">
              <a:defRPr sz="13089"/>
            </a:lvl1pPr>
          </a:lstStyle>
          <a:p>
            <a:pPr/>
            <a:r>
              <a:t>Targeted advertising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Author networking"/>
          <p:cNvSpPr txBox="1"/>
          <p:nvPr>
            <p:ph type="title"/>
          </p:nvPr>
        </p:nvSpPr>
        <p:spPr>
          <a:xfrm>
            <a:off x="406399" y="3806477"/>
            <a:ext cx="12192001" cy="2140646"/>
          </a:xfrm>
          <a:prstGeom prst="rect">
            <a:avLst/>
          </a:prstGeom>
        </p:spPr>
        <p:txBody>
          <a:bodyPr/>
          <a:lstStyle>
            <a:lvl1pPr defTabSz="484886">
              <a:defRPr sz="14109"/>
            </a:lvl1pPr>
          </a:lstStyle>
          <a:p>
            <a:pPr/>
            <a:r>
              <a:t>Author networking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apid releases"/>
          <p:cNvSpPr txBox="1"/>
          <p:nvPr>
            <p:ph type="title"/>
          </p:nvPr>
        </p:nvSpPr>
        <p:spPr>
          <a:xfrm>
            <a:off x="406399" y="3806477"/>
            <a:ext cx="12192001" cy="2140646"/>
          </a:xfrm>
          <a:prstGeom prst="rect">
            <a:avLst/>
          </a:prstGeom>
        </p:spPr>
        <p:txBody>
          <a:bodyPr/>
          <a:lstStyle>
            <a:lvl1pPr algn="ctr" defTabSz="549148">
              <a:defRPr sz="15980"/>
            </a:lvl1pPr>
          </a:lstStyle>
          <a:p>
            <a:pPr/>
            <a:r>
              <a:t>Rapid releases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